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Montserrat"/>
      <p:regular r:id="rId45"/>
      <p:bold r:id="rId46"/>
      <p:italic r:id="rId47"/>
      <p:boldItalic r:id="rId48"/>
    </p:embeddedFont>
    <p:embeddedFont>
      <p:font typeface="La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italic.fntdata"/><Relationship Id="rId50" Type="http://schemas.openxmlformats.org/officeDocument/2006/relationships/font" Target="fonts/Lato-bold.fntdata"/><Relationship Id="rId52"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1bf076c1b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11bf076c1b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1bf076c1b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1bf076c1b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1766c26a8c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1766c26a8c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1bf076c1b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11bf076c1b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1bf076c1b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1bf076c1b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1bf076c1b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1bf076c1b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73b387f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73b387f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1bf076c1b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11bf076c1b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73b387f7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73b387f7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73b387f7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73b387f7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1bf076c1b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1bf076c1b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1bf076c1b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11bf076c1b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1bf076c1b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1bf076c1b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173b387f7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173b387f7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1bf076c1b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11bf076c1b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173b387f7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173b387f7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173b387f7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173b387f7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766c26a8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1766c26a8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1766c26a8c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1766c26a8c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766c26b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1766c26b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11bf076c1b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11bf076c1b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766c26a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766c26a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1bf076c1b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11bf076c1b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11bf076c1b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11bf076c1b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11bf076c1b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11bf076c1b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767172e3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1767172e3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1bf076c1b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11bf076c1b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1767172f6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1767172f6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1767172f6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1767172f6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1767172f6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1767172f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11bf076c1b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11bf076c1b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11bf076c1b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11bf076c1b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766c26a8c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766c26a8c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1bf076c1b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1bf076c1b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1bf076c1b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11bf076c1b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1bf076c1b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11bf076c1b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1bf076c1b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1bf076c1b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1bf076c1b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1bf076c1b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35.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25.png"/><Relationship Id="rId6"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39.png"/><Relationship Id="rId5"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9.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36.png"/><Relationship Id="rId7"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hyperlink" Target="https://github.com/sthurston99/profhacks-workshop" TargetMode="External"/><Relationship Id="rId4" Type="http://schemas.openxmlformats.org/officeDocument/2006/relationships/hyperlink" Target="https://gitlab.com/sthurston99/profhacks-workshop"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9.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1.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7.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7.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6.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4.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5.gif"/><Relationship Id="rId4" Type="http://schemas.openxmlformats.org/officeDocument/2006/relationships/image" Target="../media/image40.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git-scm.com/" TargetMode="External"/><Relationship Id="rId4" Type="http://schemas.openxmlformats.org/officeDocument/2006/relationships/hyperlink" Target="https://github.com/" TargetMode="External"/><Relationship Id="rId5" Type="http://schemas.openxmlformats.org/officeDocument/2006/relationships/hyperlink" Target="https://about.gitlab.com/" TargetMode="External"/><Relationship Id="rId6" Type="http://schemas.openxmlformats.org/officeDocument/2006/relationships/image" Target="../media/image10.png"/><Relationship Id="rId7" Type="http://schemas.openxmlformats.org/officeDocument/2006/relationships/image" Target="../media/image48.png"/><Relationship Id="rId8"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Yourself Together</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Simon Thurston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LET THERE BE GIT</a:t>
            </a:r>
            <a:endParaRPr/>
          </a:p>
        </p:txBody>
      </p:sp>
      <p:pic>
        <p:nvPicPr>
          <p:cNvPr id="202" name="Google Shape;202;p22"/>
          <p:cNvPicPr preferRelativeResize="0"/>
          <p:nvPr/>
        </p:nvPicPr>
        <p:blipFill>
          <a:blip r:embed="rId3">
            <a:alphaModFix/>
          </a:blip>
          <a:stretch>
            <a:fillRect/>
          </a:stretch>
        </p:blipFill>
        <p:spPr>
          <a:xfrm>
            <a:off x="207275" y="1898775"/>
            <a:ext cx="8729450" cy="1345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Basic Git Usage</a:t>
            </a:r>
            <a:endParaRPr/>
          </a:p>
        </p:txBody>
      </p:sp>
      <p:sp>
        <p:nvSpPr>
          <p:cNvPr id="208" name="Google Shape;208;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There’s really only 2 commands that will get you through most of your Git problems.</a:t>
            </a:r>
            <a:endParaRPr/>
          </a:p>
          <a:p>
            <a:pPr indent="0" lvl="0" marL="0" rtl="0" algn="l">
              <a:spcBef>
                <a:spcPts val="1200"/>
              </a:spcBef>
              <a:spcAft>
                <a:spcPts val="0"/>
              </a:spcAft>
              <a:buNone/>
            </a:pPr>
            <a:r>
              <a:rPr lang="en"/>
              <a:t>g</a:t>
            </a:r>
            <a:r>
              <a:rPr lang="en"/>
              <a:t>it add -A</a:t>
            </a:r>
            <a:endParaRPr/>
          </a:p>
          <a:p>
            <a:pPr indent="0" lvl="0" marL="0" rtl="0" algn="l">
              <a:spcBef>
                <a:spcPts val="1200"/>
              </a:spcBef>
              <a:spcAft>
                <a:spcPts val="0"/>
              </a:spcAft>
              <a:buNone/>
            </a:pPr>
            <a:r>
              <a:rPr lang="en"/>
              <a:t>This adds all of the files in the folder to the git repository, staging them in their current states. Without the -A, you can specify individual files in the folder to add.</a:t>
            </a:r>
            <a:endParaRPr/>
          </a:p>
          <a:p>
            <a:pPr indent="0" lvl="0" marL="0" rtl="0" algn="l">
              <a:spcBef>
                <a:spcPts val="1200"/>
              </a:spcBef>
              <a:spcAft>
                <a:spcPts val="0"/>
              </a:spcAft>
              <a:buNone/>
            </a:pPr>
            <a:r>
              <a:rPr lang="en"/>
              <a:t>g</a:t>
            </a:r>
            <a:r>
              <a:rPr lang="en"/>
              <a:t>it commit -a -m “This is my commit message because I am swag and cool and will inform my teammates of what I'm working on”</a:t>
            </a:r>
            <a:endParaRPr/>
          </a:p>
          <a:p>
            <a:pPr indent="0" lvl="0" marL="0" rtl="0" algn="l">
              <a:spcBef>
                <a:spcPts val="1200"/>
              </a:spcBef>
              <a:spcAft>
                <a:spcPts val="1200"/>
              </a:spcAft>
              <a:buNone/>
            </a:pPr>
            <a:r>
              <a:rPr lang="en"/>
              <a:t>This commits all of your staged files/changes to the project’s repository, in the states they’re in when you added them, to be recalled later or overwritten by newer changes. This means if you git add a file, then change the contents, then commit after changing, your changes won’t be saved. You’ll have to git add again before git commit-ing.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Commit Messages: Do’s and Not Do’s</a:t>
            </a:r>
            <a:endParaRPr/>
          </a:p>
        </p:txBody>
      </p:sp>
      <p:pic>
        <p:nvPicPr>
          <p:cNvPr id="214" name="Google Shape;214;p24"/>
          <p:cNvPicPr preferRelativeResize="0"/>
          <p:nvPr/>
        </p:nvPicPr>
        <p:blipFill>
          <a:blip r:embed="rId3">
            <a:alphaModFix/>
          </a:blip>
          <a:stretch>
            <a:fillRect/>
          </a:stretch>
        </p:blipFill>
        <p:spPr>
          <a:xfrm>
            <a:off x="1467725" y="1439725"/>
            <a:ext cx="6208550" cy="3535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657000" y="1658250"/>
            <a:ext cx="3036300" cy="91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 On The World Wide Web</a:t>
            </a:r>
            <a:endParaRPr/>
          </a:p>
        </p:txBody>
      </p:sp>
      <p:sp>
        <p:nvSpPr>
          <p:cNvPr id="220" name="Google Shape;220;p25"/>
          <p:cNvSpPr txBox="1"/>
          <p:nvPr>
            <p:ph idx="1" type="subTitle"/>
          </p:nvPr>
        </p:nvSpPr>
        <p:spPr>
          <a:xfrm>
            <a:off x="657000" y="2571750"/>
            <a:ext cx="36768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a:t>
            </a:r>
            <a:r>
              <a:rPr lang="en"/>
              <a:t>it remote add origin [The URL you copied here]</a:t>
            </a:r>
            <a:endParaRPr/>
          </a:p>
        </p:txBody>
      </p:sp>
      <p:pic>
        <p:nvPicPr>
          <p:cNvPr id="221" name="Google Shape;221;p25"/>
          <p:cNvPicPr preferRelativeResize="0"/>
          <p:nvPr/>
        </p:nvPicPr>
        <p:blipFill>
          <a:blip r:embed="rId3">
            <a:alphaModFix/>
          </a:blip>
          <a:stretch>
            <a:fillRect/>
          </a:stretch>
        </p:blipFill>
        <p:spPr>
          <a:xfrm>
            <a:off x="4648200" y="627050"/>
            <a:ext cx="2195150" cy="2298050"/>
          </a:xfrm>
          <a:prstGeom prst="rect">
            <a:avLst/>
          </a:prstGeom>
          <a:noFill/>
          <a:ln>
            <a:noFill/>
          </a:ln>
        </p:spPr>
      </p:pic>
      <p:pic>
        <p:nvPicPr>
          <p:cNvPr id="222" name="Google Shape;222;p25"/>
          <p:cNvPicPr preferRelativeResize="0"/>
          <p:nvPr/>
        </p:nvPicPr>
        <p:blipFill>
          <a:blip r:embed="rId4">
            <a:alphaModFix/>
          </a:blip>
          <a:stretch>
            <a:fillRect/>
          </a:stretch>
        </p:blipFill>
        <p:spPr>
          <a:xfrm>
            <a:off x="4333800" y="1716975"/>
            <a:ext cx="4961550" cy="1045300"/>
          </a:xfrm>
          <a:prstGeom prst="rect">
            <a:avLst/>
          </a:prstGeom>
          <a:noFill/>
          <a:ln>
            <a:noFill/>
          </a:ln>
        </p:spPr>
      </p:pic>
      <p:pic>
        <p:nvPicPr>
          <p:cNvPr id="223" name="Google Shape;223;p25"/>
          <p:cNvPicPr preferRelativeResize="0"/>
          <p:nvPr/>
        </p:nvPicPr>
        <p:blipFill>
          <a:blip r:embed="rId5">
            <a:alphaModFix/>
          </a:blip>
          <a:stretch>
            <a:fillRect/>
          </a:stretch>
        </p:blipFill>
        <p:spPr>
          <a:xfrm>
            <a:off x="1254650" y="3143272"/>
            <a:ext cx="2711125" cy="1244850"/>
          </a:xfrm>
          <a:prstGeom prst="rect">
            <a:avLst/>
          </a:prstGeom>
          <a:noFill/>
          <a:ln>
            <a:noFill/>
          </a:ln>
        </p:spPr>
      </p:pic>
      <p:pic>
        <p:nvPicPr>
          <p:cNvPr id="224" name="Google Shape;224;p25"/>
          <p:cNvPicPr preferRelativeResize="0"/>
          <p:nvPr/>
        </p:nvPicPr>
        <p:blipFill>
          <a:blip r:embed="rId6">
            <a:alphaModFix/>
          </a:blip>
          <a:stretch>
            <a:fillRect/>
          </a:stretch>
        </p:blipFill>
        <p:spPr>
          <a:xfrm>
            <a:off x="3936450" y="3542763"/>
            <a:ext cx="4698850" cy="548199"/>
          </a:xfrm>
          <a:prstGeom prst="rect">
            <a:avLst/>
          </a:prstGeom>
          <a:noFill/>
          <a:ln>
            <a:noFill/>
          </a:ln>
        </p:spPr>
      </p:pic>
      <p:pic>
        <p:nvPicPr>
          <p:cNvPr id="225" name="Google Shape;225;p25"/>
          <p:cNvPicPr preferRelativeResize="0"/>
          <p:nvPr/>
        </p:nvPicPr>
        <p:blipFill>
          <a:blip r:embed="rId7">
            <a:alphaModFix/>
          </a:blip>
          <a:stretch>
            <a:fillRect/>
          </a:stretch>
        </p:blipFill>
        <p:spPr>
          <a:xfrm>
            <a:off x="1049500" y="4453550"/>
            <a:ext cx="7675425" cy="235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ph type="title"/>
          </p:nvPr>
        </p:nvSpPr>
        <p:spPr>
          <a:xfrm>
            <a:off x="823850" y="1284675"/>
            <a:ext cx="4776000" cy="130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Push it.</a:t>
            </a:r>
            <a:endParaRPr/>
          </a:p>
        </p:txBody>
      </p:sp>
      <p:sp>
        <p:nvSpPr>
          <p:cNvPr id="231" name="Google Shape;231;p26"/>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g</a:t>
            </a:r>
            <a:r>
              <a:rPr lang="en"/>
              <a:t>it push </a:t>
            </a:r>
            <a:r>
              <a:rPr lang="en"/>
              <a:t>--set-upstream </a:t>
            </a:r>
            <a:r>
              <a:rPr lang="en"/>
              <a:t>origin main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Remote Workflow</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Attack of the Clones</a:t>
            </a:r>
            <a:endParaRPr/>
          </a:p>
        </p:txBody>
      </p:sp>
      <p:sp>
        <p:nvSpPr>
          <p:cNvPr id="242" name="Google Shape;242;p28"/>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g</a:t>
            </a:r>
            <a:r>
              <a:rPr lang="en"/>
              <a:t>it clone is for when there’s some remote repository already made that you need to get onto your local machine before starting to work on this. It essentially functions as a git init/remote add/pull, like shown in the previous slides, but while those initial commands could potentially mess with how your own local copy looks compared to the remote, clone copies the current status of the remote repository perfectly to your computer, making it easy to get up and running with remote projects.</a:t>
            </a:r>
            <a:endParaRPr/>
          </a:p>
        </p:txBody>
      </p:sp>
      <p:sp>
        <p:nvSpPr>
          <p:cNvPr id="243" name="Google Shape;243;p28"/>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There’s some handy shortcuts for getting clone urls through Github and Gitlab as well!</a:t>
            </a:r>
            <a:endParaRPr/>
          </a:p>
        </p:txBody>
      </p:sp>
      <p:pic>
        <p:nvPicPr>
          <p:cNvPr id="244" name="Google Shape;244;p28"/>
          <p:cNvPicPr preferRelativeResize="0"/>
          <p:nvPr/>
        </p:nvPicPr>
        <p:blipFill>
          <a:blip r:embed="rId3">
            <a:alphaModFix/>
          </a:blip>
          <a:stretch>
            <a:fillRect/>
          </a:stretch>
        </p:blipFill>
        <p:spPr>
          <a:xfrm>
            <a:off x="4700696" y="2125921"/>
            <a:ext cx="2391750" cy="1890150"/>
          </a:xfrm>
          <a:prstGeom prst="rect">
            <a:avLst/>
          </a:prstGeom>
          <a:noFill/>
          <a:ln>
            <a:noFill/>
          </a:ln>
        </p:spPr>
      </p:pic>
      <p:pic>
        <p:nvPicPr>
          <p:cNvPr id="245" name="Google Shape;245;p28"/>
          <p:cNvPicPr preferRelativeResize="0"/>
          <p:nvPr/>
        </p:nvPicPr>
        <p:blipFill>
          <a:blip r:embed="rId4">
            <a:alphaModFix/>
          </a:blip>
          <a:stretch>
            <a:fillRect/>
          </a:stretch>
        </p:blipFill>
        <p:spPr>
          <a:xfrm>
            <a:off x="6461400" y="2653779"/>
            <a:ext cx="2391750" cy="216624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Branch</a:t>
            </a:r>
            <a:endParaRPr/>
          </a:p>
        </p:txBody>
      </p:sp>
      <p:sp>
        <p:nvSpPr>
          <p:cNvPr id="251" name="Google Shape;251;p29"/>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Branches are an easy way to allow simultaneous collaboration on one project. You can have a branch for yourself, your coworkers, the features, or anything else you want. You can even make your branches have branches, or your branches’ branches have branches. It’s branches all the way down.</a:t>
            </a:r>
            <a:endParaRPr/>
          </a:p>
          <a:p>
            <a:pPr indent="0" lvl="0" marL="0" rtl="0" algn="l">
              <a:spcBef>
                <a:spcPts val="1200"/>
              </a:spcBef>
              <a:spcAft>
                <a:spcPts val="1200"/>
              </a:spcAft>
              <a:buNone/>
            </a:pPr>
            <a:r>
              <a:rPr lang="en"/>
              <a:t>But typically: Branch from main for each feature/bugfix, then branch from those branches for each individual person working on the code.</a:t>
            </a:r>
            <a:endParaRPr/>
          </a:p>
        </p:txBody>
      </p:sp>
      <p:pic>
        <p:nvPicPr>
          <p:cNvPr id="252" name="Google Shape;252;p29"/>
          <p:cNvPicPr preferRelativeResize="0"/>
          <p:nvPr/>
        </p:nvPicPr>
        <p:blipFill>
          <a:blip r:embed="rId3">
            <a:alphaModFix/>
          </a:blip>
          <a:stretch>
            <a:fillRect/>
          </a:stretch>
        </p:blipFill>
        <p:spPr>
          <a:xfrm>
            <a:off x="4765175" y="1600688"/>
            <a:ext cx="4138499" cy="284493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Branching Looks:</a:t>
            </a:r>
            <a:endParaRPr/>
          </a:p>
        </p:txBody>
      </p:sp>
      <p:sp>
        <p:nvSpPr>
          <p:cNvPr id="258" name="Google Shape;258;p30"/>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Step 1: git branch myBranch</a:t>
            </a:r>
            <a:endParaRPr/>
          </a:p>
        </p:txBody>
      </p:sp>
      <p:sp>
        <p:nvSpPr>
          <p:cNvPr id="259" name="Google Shape;259;p30"/>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Step 2: git switch myCoolBranch</a:t>
            </a:r>
            <a:endParaRPr/>
          </a:p>
        </p:txBody>
      </p:sp>
      <p:pic>
        <p:nvPicPr>
          <p:cNvPr id="260" name="Google Shape;260;p30"/>
          <p:cNvPicPr preferRelativeResize="0"/>
          <p:nvPr/>
        </p:nvPicPr>
        <p:blipFill>
          <a:blip r:embed="rId3">
            <a:alphaModFix/>
          </a:blip>
          <a:stretch>
            <a:fillRect/>
          </a:stretch>
        </p:blipFill>
        <p:spPr>
          <a:xfrm>
            <a:off x="685075" y="2361088"/>
            <a:ext cx="1352550" cy="1590675"/>
          </a:xfrm>
          <a:prstGeom prst="rect">
            <a:avLst/>
          </a:prstGeom>
          <a:noFill/>
          <a:ln>
            <a:noFill/>
          </a:ln>
        </p:spPr>
      </p:pic>
      <p:pic>
        <p:nvPicPr>
          <p:cNvPr id="261" name="Google Shape;261;p30"/>
          <p:cNvPicPr preferRelativeResize="0"/>
          <p:nvPr/>
        </p:nvPicPr>
        <p:blipFill>
          <a:blip r:embed="rId4">
            <a:alphaModFix/>
          </a:blip>
          <a:stretch>
            <a:fillRect/>
          </a:stretch>
        </p:blipFill>
        <p:spPr>
          <a:xfrm>
            <a:off x="2698738" y="2351563"/>
            <a:ext cx="1428750" cy="1609725"/>
          </a:xfrm>
          <a:prstGeom prst="rect">
            <a:avLst/>
          </a:prstGeom>
          <a:noFill/>
          <a:ln>
            <a:noFill/>
          </a:ln>
        </p:spPr>
      </p:pic>
      <p:pic>
        <p:nvPicPr>
          <p:cNvPr id="262" name="Google Shape;262;p30"/>
          <p:cNvPicPr preferRelativeResize="0"/>
          <p:nvPr/>
        </p:nvPicPr>
        <p:blipFill>
          <a:blip r:embed="rId4">
            <a:alphaModFix/>
          </a:blip>
          <a:stretch>
            <a:fillRect/>
          </a:stretch>
        </p:blipFill>
        <p:spPr>
          <a:xfrm>
            <a:off x="4788600" y="2351563"/>
            <a:ext cx="1428750" cy="1609725"/>
          </a:xfrm>
          <a:prstGeom prst="rect">
            <a:avLst/>
          </a:prstGeom>
          <a:noFill/>
          <a:ln>
            <a:noFill/>
          </a:ln>
        </p:spPr>
      </p:pic>
      <p:pic>
        <p:nvPicPr>
          <p:cNvPr id="263" name="Google Shape;263;p30"/>
          <p:cNvPicPr preferRelativeResize="0"/>
          <p:nvPr/>
        </p:nvPicPr>
        <p:blipFill>
          <a:blip r:embed="rId5">
            <a:alphaModFix/>
          </a:blip>
          <a:stretch>
            <a:fillRect/>
          </a:stretch>
        </p:blipFill>
        <p:spPr>
          <a:xfrm>
            <a:off x="6673350" y="2356338"/>
            <a:ext cx="1485900" cy="1600200"/>
          </a:xfrm>
          <a:prstGeom prst="rect">
            <a:avLst/>
          </a:prstGeom>
          <a:noFill/>
          <a:ln>
            <a:noFill/>
          </a:ln>
        </p:spPr>
      </p:pic>
      <p:cxnSp>
        <p:nvCxnSpPr>
          <p:cNvPr id="264" name="Google Shape;264;p30"/>
          <p:cNvCxnSpPr>
            <a:stCxn id="260" idx="3"/>
            <a:endCxn id="261" idx="1"/>
          </p:cNvCxnSpPr>
          <p:nvPr/>
        </p:nvCxnSpPr>
        <p:spPr>
          <a:xfrm>
            <a:off x="2037625" y="3156425"/>
            <a:ext cx="661200" cy="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265" name="Google Shape;265;p30"/>
          <p:cNvCxnSpPr>
            <a:stCxn id="262" idx="3"/>
            <a:endCxn id="263" idx="1"/>
          </p:cNvCxnSpPr>
          <p:nvPr/>
        </p:nvCxnSpPr>
        <p:spPr>
          <a:xfrm>
            <a:off x="6217350" y="3156425"/>
            <a:ext cx="456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Ok, but now do it faster</a:t>
            </a:r>
            <a:endParaRPr/>
          </a:p>
        </p:txBody>
      </p:sp>
      <p:sp>
        <p:nvSpPr>
          <p:cNvPr id="271" name="Google Shape;271;p31"/>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Step 1: git switch -c myBranch</a:t>
            </a:r>
            <a:endParaRPr/>
          </a:p>
        </p:txBody>
      </p:sp>
      <p:pic>
        <p:nvPicPr>
          <p:cNvPr id="272" name="Google Shape;272;p31"/>
          <p:cNvPicPr preferRelativeResize="0"/>
          <p:nvPr/>
        </p:nvPicPr>
        <p:blipFill>
          <a:blip r:embed="rId3">
            <a:alphaModFix/>
          </a:blip>
          <a:stretch>
            <a:fillRect/>
          </a:stretch>
        </p:blipFill>
        <p:spPr>
          <a:xfrm>
            <a:off x="685075" y="2361088"/>
            <a:ext cx="1352550" cy="1590675"/>
          </a:xfrm>
          <a:prstGeom prst="rect">
            <a:avLst/>
          </a:prstGeom>
          <a:noFill/>
          <a:ln>
            <a:noFill/>
          </a:ln>
        </p:spPr>
      </p:pic>
      <p:pic>
        <p:nvPicPr>
          <p:cNvPr id="273" name="Google Shape;273;p31"/>
          <p:cNvPicPr preferRelativeResize="0"/>
          <p:nvPr/>
        </p:nvPicPr>
        <p:blipFill>
          <a:blip r:embed="rId4">
            <a:alphaModFix/>
          </a:blip>
          <a:stretch>
            <a:fillRect/>
          </a:stretch>
        </p:blipFill>
        <p:spPr>
          <a:xfrm>
            <a:off x="6673350" y="2356338"/>
            <a:ext cx="1485900" cy="1600200"/>
          </a:xfrm>
          <a:prstGeom prst="rect">
            <a:avLst/>
          </a:prstGeom>
          <a:noFill/>
          <a:ln>
            <a:noFill/>
          </a:ln>
        </p:spPr>
      </p:pic>
      <p:cxnSp>
        <p:nvCxnSpPr>
          <p:cNvPr id="274" name="Google Shape;274;p31"/>
          <p:cNvCxnSpPr>
            <a:stCxn id="272" idx="3"/>
            <a:endCxn id="273" idx="1"/>
          </p:cNvCxnSpPr>
          <p:nvPr/>
        </p:nvCxnSpPr>
        <p:spPr>
          <a:xfrm>
            <a:off x="2037625" y="3156425"/>
            <a:ext cx="4635600" cy="0"/>
          </a:xfrm>
          <a:prstGeom prst="straightConnector1">
            <a:avLst/>
          </a:prstGeom>
          <a:noFill/>
          <a:ln cap="flat" cmpd="sng" w="9525">
            <a:solidFill>
              <a:schemeClr val="dk2"/>
            </a:solidFill>
            <a:prstDash val="solid"/>
            <a:round/>
            <a:headEnd len="med" w="med" type="none"/>
            <a:tailEnd len="med" w="med" type="triangle"/>
          </a:ln>
        </p:spPr>
      </p:cxnSp>
      <p:sp>
        <p:nvSpPr>
          <p:cNvPr id="275" name="Google Shape;275;p31"/>
          <p:cNvSpPr txBox="1"/>
          <p:nvPr>
            <p:ph idx="1" type="body"/>
          </p:nvPr>
        </p:nvSpPr>
        <p:spPr>
          <a:xfrm>
            <a:off x="2402400" y="2483825"/>
            <a:ext cx="3986700" cy="178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One command to make a branch and switch to 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41" name="Google Shape;141;p14"/>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42" name="Google Shape;142;p14"/>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ECE &amp; CS Dual Major</a:t>
            </a:r>
            <a:endParaRPr/>
          </a:p>
          <a:p>
            <a:pPr indent="-311150" lvl="0" marL="457200" rtl="0" algn="l">
              <a:spcBef>
                <a:spcPts val="0"/>
              </a:spcBef>
              <a:spcAft>
                <a:spcPts val="0"/>
              </a:spcAft>
              <a:buSzPts val="1300"/>
              <a:buChar char="●"/>
            </a:pPr>
            <a:r>
              <a:rPr lang="en"/>
              <a:t>Former IRT Employee</a:t>
            </a:r>
            <a:endParaRPr/>
          </a:p>
          <a:p>
            <a:pPr indent="-311150" lvl="0" marL="457200" rtl="0" algn="l">
              <a:spcBef>
                <a:spcPts val="0"/>
              </a:spcBef>
              <a:spcAft>
                <a:spcPts val="0"/>
              </a:spcAft>
              <a:buSzPts val="1300"/>
              <a:buChar char="●"/>
            </a:pPr>
            <a:r>
              <a:rPr lang="en"/>
              <a:t>Former IEEE Webmaster</a:t>
            </a:r>
            <a:endParaRPr/>
          </a:p>
          <a:p>
            <a:pPr indent="-311150" lvl="0" marL="457200" rtl="0" algn="l">
              <a:spcBef>
                <a:spcPts val="0"/>
              </a:spcBef>
              <a:spcAft>
                <a:spcPts val="0"/>
              </a:spcAft>
              <a:buSzPts val="1300"/>
              <a:buChar char="●"/>
            </a:pPr>
            <a:r>
              <a:rPr lang="en"/>
              <a:t>Contributed to various Open Source Projects</a:t>
            </a:r>
            <a:endParaRPr/>
          </a:p>
          <a:p>
            <a:pPr indent="-311150" lvl="0" marL="457200" rtl="0" algn="l">
              <a:spcBef>
                <a:spcPts val="0"/>
              </a:spcBef>
              <a:spcAft>
                <a:spcPts val="0"/>
              </a:spcAft>
              <a:buSzPts val="1300"/>
              <a:buChar char="●"/>
            </a:pPr>
            <a:r>
              <a:rPr lang="en"/>
              <a:t>Knows things</a:t>
            </a:r>
            <a:endParaRPr/>
          </a:p>
        </p:txBody>
      </p:sp>
      <p:pic>
        <p:nvPicPr>
          <p:cNvPr id="143" name="Google Shape;143;p14"/>
          <p:cNvPicPr preferRelativeResize="0"/>
          <p:nvPr/>
        </p:nvPicPr>
        <p:blipFill>
          <a:blip r:embed="rId3">
            <a:alphaModFix/>
          </a:blip>
          <a:stretch>
            <a:fillRect/>
          </a:stretch>
        </p:blipFill>
        <p:spPr>
          <a:xfrm>
            <a:off x="892075" y="1547837"/>
            <a:ext cx="3441725" cy="2645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Push Branch to Github/Gitlab</a:t>
            </a:r>
            <a:endParaRPr/>
          </a:p>
        </p:txBody>
      </p:sp>
      <p:pic>
        <p:nvPicPr>
          <p:cNvPr id="281" name="Google Shape;281;p32"/>
          <p:cNvPicPr preferRelativeResize="0"/>
          <p:nvPr/>
        </p:nvPicPr>
        <p:blipFill>
          <a:blip r:embed="rId3">
            <a:alphaModFix/>
          </a:blip>
          <a:stretch>
            <a:fillRect/>
          </a:stretch>
        </p:blipFill>
        <p:spPr>
          <a:xfrm>
            <a:off x="1368650" y="2571750"/>
            <a:ext cx="6069525" cy="444750"/>
          </a:xfrm>
          <a:prstGeom prst="rect">
            <a:avLst/>
          </a:prstGeom>
          <a:noFill/>
          <a:ln>
            <a:noFill/>
          </a:ln>
        </p:spPr>
      </p:pic>
      <p:sp>
        <p:nvSpPr>
          <p:cNvPr id="282" name="Google Shape;282;p32"/>
          <p:cNvSpPr txBox="1"/>
          <p:nvPr>
            <p:ph idx="4294967295" type="body"/>
          </p:nvPr>
        </p:nvSpPr>
        <p:spPr>
          <a:xfrm>
            <a:off x="777300" y="1985175"/>
            <a:ext cx="7729200" cy="282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After adding some commits to your branch, you need to push it to the remote repository on Github or Gitlab! Luckily, this command makes it very easy:</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Will automatically create branch on the remote repository for you, no hassle needed!</a:t>
            </a:r>
            <a:endParaRPr/>
          </a:p>
          <a:p>
            <a:pPr indent="0" lvl="0" marL="0" rtl="0" algn="l">
              <a:spcBef>
                <a:spcPts val="1200"/>
              </a:spcBef>
              <a:spcAft>
                <a:spcPts val="1200"/>
              </a:spcAft>
              <a:buNone/>
            </a:pPr>
            <a:r>
              <a:rPr lang="en"/>
              <a:t>But how do we fully update our project, now that we have all of these branches?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Pull Requests</a:t>
            </a:r>
            <a:endParaRPr/>
          </a:p>
        </p:txBody>
      </p:sp>
      <p:pic>
        <p:nvPicPr>
          <p:cNvPr id="288" name="Google Shape;288;p33"/>
          <p:cNvPicPr preferRelativeResize="0"/>
          <p:nvPr/>
        </p:nvPicPr>
        <p:blipFill>
          <a:blip r:embed="rId3">
            <a:alphaModFix/>
          </a:blip>
          <a:stretch>
            <a:fillRect/>
          </a:stretch>
        </p:blipFill>
        <p:spPr>
          <a:xfrm>
            <a:off x="152400" y="1460250"/>
            <a:ext cx="4360975" cy="399475"/>
          </a:xfrm>
          <a:prstGeom prst="rect">
            <a:avLst/>
          </a:prstGeom>
          <a:noFill/>
          <a:ln>
            <a:noFill/>
          </a:ln>
        </p:spPr>
      </p:pic>
      <p:pic>
        <p:nvPicPr>
          <p:cNvPr id="289" name="Google Shape;289;p33"/>
          <p:cNvPicPr preferRelativeResize="0"/>
          <p:nvPr/>
        </p:nvPicPr>
        <p:blipFill>
          <a:blip r:embed="rId4">
            <a:alphaModFix/>
          </a:blip>
          <a:stretch>
            <a:fillRect/>
          </a:stretch>
        </p:blipFill>
        <p:spPr>
          <a:xfrm>
            <a:off x="4513376" y="1338425"/>
            <a:ext cx="4419599" cy="521288"/>
          </a:xfrm>
          <a:prstGeom prst="rect">
            <a:avLst/>
          </a:prstGeom>
          <a:noFill/>
          <a:ln>
            <a:noFill/>
          </a:ln>
        </p:spPr>
      </p:pic>
      <p:pic>
        <p:nvPicPr>
          <p:cNvPr id="290" name="Google Shape;290;p33"/>
          <p:cNvPicPr preferRelativeResize="0"/>
          <p:nvPr/>
        </p:nvPicPr>
        <p:blipFill>
          <a:blip r:embed="rId5">
            <a:alphaModFix/>
          </a:blip>
          <a:stretch>
            <a:fillRect/>
          </a:stretch>
        </p:blipFill>
        <p:spPr>
          <a:xfrm>
            <a:off x="152400" y="2012125"/>
            <a:ext cx="4360976" cy="2650245"/>
          </a:xfrm>
          <a:prstGeom prst="rect">
            <a:avLst/>
          </a:prstGeom>
          <a:noFill/>
          <a:ln>
            <a:noFill/>
          </a:ln>
        </p:spPr>
      </p:pic>
      <p:pic>
        <p:nvPicPr>
          <p:cNvPr id="291" name="Google Shape;291;p33"/>
          <p:cNvPicPr preferRelativeResize="0"/>
          <p:nvPr/>
        </p:nvPicPr>
        <p:blipFill>
          <a:blip r:embed="rId6">
            <a:alphaModFix/>
          </a:blip>
          <a:stretch>
            <a:fillRect/>
          </a:stretch>
        </p:blipFill>
        <p:spPr>
          <a:xfrm>
            <a:off x="4610800" y="2012113"/>
            <a:ext cx="4224747" cy="297898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Merging Pull Requests</a:t>
            </a:r>
            <a:endParaRPr/>
          </a:p>
        </p:txBody>
      </p:sp>
      <p:pic>
        <p:nvPicPr>
          <p:cNvPr id="297" name="Google Shape;297;p34"/>
          <p:cNvPicPr preferRelativeResize="0"/>
          <p:nvPr/>
        </p:nvPicPr>
        <p:blipFill>
          <a:blip r:embed="rId3">
            <a:alphaModFix/>
          </a:blip>
          <a:stretch>
            <a:fillRect/>
          </a:stretch>
        </p:blipFill>
        <p:spPr>
          <a:xfrm>
            <a:off x="152400" y="1460250"/>
            <a:ext cx="3756661" cy="3530850"/>
          </a:xfrm>
          <a:prstGeom prst="rect">
            <a:avLst/>
          </a:prstGeom>
          <a:noFill/>
          <a:ln>
            <a:noFill/>
          </a:ln>
        </p:spPr>
      </p:pic>
      <p:pic>
        <p:nvPicPr>
          <p:cNvPr id="298" name="Google Shape;298;p34"/>
          <p:cNvPicPr preferRelativeResize="0"/>
          <p:nvPr/>
        </p:nvPicPr>
        <p:blipFill>
          <a:blip r:embed="rId4">
            <a:alphaModFix/>
          </a:blip>
          <a:stretch>
            <a:fillRect/>
          </a:stretch>
        </p:blipFill>
        <p:spPr>
          <a:xfrm>
            <a:off x="4061461" y="1460250"/>
            <a:ext cx="4930139" cy="2457485"/>
          </a:xfrm>
          <a:prstGeom prst="rect">
            <a:avLst/>
          </a:prstGeom>
          <a:noFill/>
          <a:ln>
            <a:noFill/>
          </a:ln>
        </p:spPr>
      </p:pic>
      <p:pic>
        <p:nvPicPr>
          <p:cNvPr id="299" name="Google Shape;299;p34"/>
          <p:cNvPicPr preferRelativeResize="0"/>
          <p:nvPr/>
        </p:nvPicPr>
        <p:blipFill>
          <a:blip r:embed="rId5">
            <a:alphaModFix/>
          </a:blip>
          <a:stretch>
            <a:fillRect/>
          </a:stretch>
        </p:blipFill>
        <p:spPr>
          <a:xfrm>
            <a:off x="1934300" y="4133350"/>
            <a:ext cx="6919926" cy="715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 what does that actually mean?</a:t>
            </a:r>
            <a:endParaRPr/>
          </a:p>
        </p:txBody>
      </p:sp>
      <p:pic>
        <p:nvPicPr>
          <p:cNvPr id="305" name="Google Shape;305;p35"/>
          <p:cNvPicPr preferRelativeResize="0"/>
          <p:nvPr/>
        </p:nvPicPr>
        <p:blipFill>
          <a:blip r:embed="rId3">
            <a:alphaModFix/>
          </a:blip>
          <a:stretch>
            <a:fillRect/>
          </a:stretch>
        </p:blipFill>
        <p:spPr>
          <a:xfrm>
            <a:off x="152400" y="1460250"/>
            <a:ext cx="2824680" cy="3530850"/>
          </a:xfrm>
          <a:prstGeom prst="rect">
            <a:avLst/>
          </a:prstGeom>
          <a:noFill/>
          <a:ln>
            <a:noFill/>
          </a:ln>
        </p:spPr>
      </p:pic>
      <p:sp>
        <p:nvSpPr>
          <p:cNvPr id="306" name="Google Shape;306;p35"/>
          <p:cNvSpPr txBox="1"/>
          <p:nvPr>
            <p:ph idx="4294967295" type="body"/>
          </p:nvPr>
        </p:nvSpPr>
        <p:spPr>
          <a:xfrm>
            <a:off x="3180525" y="1574875"/>
            <a:ext cx="52455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 when a merge request happens, with squashing turned on, a new commit is made on the main branch. This commit will contain one big squashed-down message that has every single commit message from the branch, in the one merge commit.</a:t>
            </a:r>
            <a:endParaRPr/>
          </a:p>
          <a:p>
            <a:pPr indent="0" lvl="0" marL="0" rtl="0" algn="l">
              <a:spcBef>
                <a:spcPts val="1200"/>
              </a:spcBef>
              <a:spcAft>
                <a:spcPts val="1200"/>
              </a:spcAft>
              <a:buNone/>
            </a:pPr>
            <a:r>
              <a:rPr lang="en"/>
              <a:t>Normally, the merge commit will point to both the main branch and the feature branch as shown, but squashing causes it to only point to the main branch. This makes it easier to view the tree graph</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Squash?</a:t>
            </a:r>
            <a:endParaRPr/>
          </a:p>
        </p:txBody>
      </p:sp>
      <p:pic>
        <p:nvPicPr>
          <p:cNvPr id="312" name="Google Shape;312;p36"/>
          <p:cNvPicPr preferRelativeResize="0"/>
          <p:nvPr/>
        </p:nvPicPr>
        <p:blipFill>
          <a:blip r:embed="rId3">
            <a:alphaModFix/>
          </a:blip>
          <a:stretch>
            <a:fillRect/>
          </a:stretch>
        </p:blipFill>
        <p:spPr>
          <a:xfrm>
            <a:off x="225675" y="1951150"/>
            <a:ext cx="3886200" cy="2686050"/>
          </a:xfrm>
          <a:prstGeom prst="rect">
            <a:avLst/>
          </a:prstGeom>
          <a:noFill/>
          <a:ln>
            <a:noFill/>
          </a:ln>
        </p:spPr>
      </p:pic>
      <p:pic>
        <p:nvPicPr>
          <p:cNvPr id="313" name="Google Shape;313;p36"/>
          <p:cNvPicPr preferRelativeResize="0"/>
          <p:nvPr/>
        </p:nvPicPr>
        <p:blipFill>
          <a:blip r:embed="rId4">
            <a:alphaModFix/>
          </a:blip>
          <a:stretch>
            <a:fillRect/>
          </a:stretch>
        </p:blipFill>
        <p:spPr>
          <a:xfrm>
            <a:off x="4755200" y="1951150"/>
            <a:ext cx="3886200" cy="2505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Remote Workflow: A Summary</a:t>
            </a:r>
            <a:endParaRPr/>
          </a:p>
        </p:txBody>
      </p:sp>
      <p:pic>
        <p:nvPicPr>
          <p:cNvPr id="319" name="Google Shape;319;p37"/>
          <p:cNvPicPr preferRelativeResize="0"/>
          <p:nvPr/>
        </p:nvPicPr>
        <p:blipFill>
          <a:blip r:embed="rId3">
            <a:alphaModFix/>
          </a:blip>
          <a:stretch>
            <a:fillRect/>
          </a:stretch>
        </p:blipFill>
        <p:spPr>
          <a:xfrm>
            <a:off x="1795463" y="1247775"/>
            <a:ext cx="5553075" cy="3514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8"/>
          <p:cNvSpPr txBox="1"/>
          <p:nvPr>
            <p:ph type="title"/>
          </p:nvPr>
        </p:nvSpPr>
        <p:spPr>
          <a:xfrm>
            <a:off x="823850" y="1284675"/>
            <a:ext cx="4776000" cy="130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Forks</a:t>
            </a:r>
            <a:endParaRPr/>
          </a:p>
        </p:txBody>
      </p:sp>
      <p:sp>
        <p:nvSpPr>
          <p:cNvPr id="325" name="Google Shape;325;p38"/>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And how they work, kind of.</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own Forking Code!</a:t>
            </a:r>
            <a:endParaRPr/>
          </a:p>
        </p:txBody>
      </p:sp>
      <p:pic>
        <p:nvPicPr>
          <p:cNvPr id="331" name="Google Shape;331;p39"/>
          <p:cNvPicPr preferRelativeResize="0"/>
          <p:nvPr/>
        </p:nvPicPr>
        <p:blipFill>
          <a:blip r:embed="rId3">
            <a:alphaModFix/>
          </a:blip>
          <a:stretch>
            <a:fillRect/>
          </a:stretch>
        </p:blipFill>
        <p:spPr>
          <a:xfrm>
            <a:off x="1023925" y="1466850"/>
            <a:ext cx="7096125" cy="1104900"/>
          </a:xfrm>
          <a:prstGeom prst="rect">
            <a:avLst/>
          </a:prstGeom>
          <a:noFill/>
          <a:ln>
            <a:noFill/>
          </a:ln>
        </p:spPr>
      </p:pic>
      <p:pic>
        <p:nvPicPr>
          <p:cNvPr id="332" name="Google Shape;332;p39"/>
          <p:cNvPicPr preferRelativeResize="0"/>
          <p:nvPr/>
        </p:nvPicPr>
        <p:blipFill>
          <a:blip r:embed="rId4">
            <a:alphaModFix/>
          </a:blip>
          <a:stretch>
            <a:fillRect/>
          </a:stretch>
        </p:blipFill>
        <p:spPr>
          <a:xfrm>
            <a:off x="419546" y="2279871"/>
            <a:ext cx="2391750" cy="1890150"/>
          </a:xfrm>
          <a:prstGeom prst="rect">
            <a:avLst/>
          </a:prstGeom>
          <a:noFill/>
          <a:ln>
            <a:noFill/>
          </a:ln>
        </p:spPr>
      </p:pic>
      <p:pic>
        <p:nvPicPr>
          <p:cNvPr id="333" name="Google Shape;333;p39"/>
          <p:cNvPicPr preferRelativeResize="0"/>
          <p:nvPr/>
        </p:nvPicPr>
        <p:blipFill>
          <a:blip r:embed="rId5">
            <a:alphaModFix/>
          </a:blip>
          <a:stretch>
            <a:fillRect/>
          </a:stretch>
        </p:blipFill>
        <p:spPr>
          <a:xfrm>
            <a:off x="2180250" y="2807729"/>
            <a:ext cx="2391750" cy="2166242"/>
          </a:xfrm>
          <a:prstGeom prst="rect">
            <a:avLst/>
          </a:prstGeom>
          <a:noFill/>
          <a:ln>
            <a:noFill/>
          </a:ln>
        </p:spPr>
      </p:pic>
      <p:pic>
        <p:nvPicPr>
          <p:cNvPr id="334" name="Google Shape;334;p39"/>
          <p:cNvPicPr preferRelativeResize="0"/>
          <p:nvPr/>
        </p:nvPicPr>
        <p:blipFill>
          <a:blip r:embed="rId6">
            <a:alphaModFix/>
          </a:blip>
          <a:stretch>
            <a:fillRect/>
          </a:stretch>
        </p:blipFill>
        <p:spPr>
          <a:xfrm>
            <a:off x="4572000" y="2405050"/>
            <a:ext cx="3442775" cy="1764975"/>
          </a:xfrm>
          <a:prstGeom prst="rect">
            <a:avLst/>
          </a:prstGeom>
          <a:noFill/>
          <a:ln>
            <a:noFill/>
          </a:ln>
        </p:spPr>
      </p:pic>
      <p:pic>
        <p:nvPicPr>
          <p:cNvPr id="335" name="Google Shape;335;p39"/>
          <p:cNvPicPr preferRelativeResize="0"/>
          <p:nvPr/>
        </p:nvPicPr>
        <p:blipFill rotWithShape="1">
          <a:blip r:embed="rId7">
            <a:alphaModFix/>
          </a:blip>
          <a:srcRect b="13439" l="5347" r="76395" t="42654"/>
          <a:stretch/>
        </p:blipFill>
        <p:spPr>
          <a:xfrm>
            <a:off x="5248925" y="3747125"/>
            <a:ext cx="3895071" cy="1104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txBox="1"/>
          <p:nvPr>
            <p:ph type="title"/>
          </p:nvPr>
        </p:nvSpPr>
        <p:spPr>
          <a:xfrm>
            <a:off x="823850" y="1284675"/>
            <a:ext cx="4776000" cy="130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Practice</a:t>
            </a:r>
            <a:endParaRPr/>
          </a:p>
        </p:txBody>
      </p:sp>
      <p:sp>
        <p:nvSpPr>
          <p:cNvPr id="341" name="Google Shape;341;p40"/>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https://github.com/sthurston99/profhacks-workshop</a:t>
            </a:r>
            <a:endParaRPr/>
          </a:p>
          <a:p>
            <a:pPr indent="0" lvl="0" marL="0" rtl="0" algn="l">
              <a:spcBef>
                <a:spcPts val="1200"/>
              </a:spcBef>
              <a:spcAft>
                <a:spcPts val="0"/>
              </a:spcAft>
              <a:buNone/>
            </a:pPr>
            <a:r>
              <a:rPr lang="en" u="sng">
                <a:solidFill>
                  <a:schemeClr val="hlink"/>
                </a:solidFill>
                <a:hlinkClick r:id="rId4"/>
              </a:rPr>
              <a:t>https://gitlab.com/sthurston99/profhacks-workshop</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1"/>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Git Wizardry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Has This Ever Happened To You?</a:t>
            </a:r>
            <a:endParaRPr/>
          </a:p>
        </p:txBody>
      </p:sp>
      <p:pic>
        <p:nvPicPr>
          <p:cNvPr id="149" name="Google Shape;149;p15"/>
          <p:cNvPicPr preferRelativeResize="0"/>
          <p:nvPr/>
        </p:nvPicPr>
        <p:blipFill rotWithShape="1">
          <a:blip r:embed="rId3">
            <a:alphaModFix/>
          </a:blip>
          <a:srcRect b="4135" l="0" r="49776" t="74773"/>
          <a:stretch/>
        </p:blipFill>
        <p:spPr>
          <a:xfrm>
            <a:off x="1732100" y="1858400"/>
            <a:ext cx="6169698" cy="2432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 what exactly is a Branch?</a:t>
            </a:r>
            <a:endParaRPr/>
          </a:p>
        </p:txBody>
      </p:sp>
      <p:pic>
        <p:nvPicPr>
          <p:cNvPr id="352" name="Google Shape;352;p42"/>
          <p:cNvPicPr preferRelativeResize="0"/>
          <p:nvPr/>
        </p:nvPicPr>
        <p:blipFill>
          <a:blip r:embed="rId3">
            <a:alphaModFix/>
          </a:blip>
          <a:stretch>
            <a:fillRect/>
          </a:stretch>
        </p:blipFill>
        <p:spPr>
          <a:xfrm>
            <a:off x="2102525" y="1307850"/>
            <a:ext cx="4938950" cy="1433125"/>
          </a:xfrm>
          <a:prstGeom prst="rect">
            <a:avLst/>
          </a:prstGeom>
          <a:noFill/>
          <a:ln>
            <a:noFill/>
          </a:ln>
        </p:spPr>
      </p:pic>
      <p:sp>
        <p:nvSpPr>
          <p:cNvPr id="353" name="Google Shape;353;p42"/>
          <p:cNvSpPr txBox="1"/>
          <p:nvPr>
            <p:ph idx="4294967295" type="body"/>
          </p:nvPr>
        </p:nvSpPr>
        <p:spPr>
          <a:xfrm>
            <a:off x="1297500" y="2997550"/>
            <a:ext cx="7038900" cy="148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All git databases/repositories are stored in a datastructure called a Tree. Tree’s are pretty easy: You have a “root”, connected to some amount of “nodes”. The different “branches” of the tree represent the relationships between “nodes” or “leaves”.</a:t>
            </a:r>
            <a:endParaRPr/>
          </a:p>
          <a:p>
            <a:pPr indent="0" lvl="0" marL="0" rtl="0" algn="l">
              <a:spcBef>
                <a:spcPts val="1200"/>
              </a:spcBef>
              <a:spcAft>
                <a:spcPts val="1200"/>
              </a:spcAft>
              <a:buNone/>
            </a:pPr>
            <a:r>
              <a:rPr lang="en"/>
              <a:t>Because of this, you can branch off of any commit to start working, and all of the history is properly preserved.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Merging Branches</a:t>
            </a:r>
            <a:endParaRPr/>
          </a:p>
        </p:txBody>
      </p:sp>
      <p:pic>
        <p:nvPicPr>
          <p:cNvPr id="359" name="Google Shape;359;p43"/>
          <p:cNvPicPr preferRelativeResize="0"/>
          <p:nvPr/>
        </p:nvPicPr>
        <p:blipFill>
          <a:blip r:embed="rId3">
            <a:alphaModFix/>
          </a:blip>
          <a:stretch>
            <a:fillRect/>
          </a:stretch>
        </p:blipFill>
        <p:spPr>
          <a:xfrm>
            <a:off x="152400" y="1460250"/>
            <a:ext cx="2824680" cy="3530850"/>
          </a:xfrm>
          <a:prstGeom prst="rect">
            <a:avLst/>
          </a:prstGeom>
          <a:noFill/>
          <a:ln>
            <a:noFill/>
          </a:ln>
        </p:spPr>
      </p:pic>
      <p:sp>
        <p:nvSpPr>
          <p:cNvPr id="360" name="Google Shape;360;p43"/>
          <p:cNvSpPr txBox="1"/>
          <p:nvPr>
            <p:ph idx="4294967295" type="body"/>
          </p:nvPr>
        </p:nvSpPr>
        <p:spPr>
          <a:xfrm>
            <a:off x="3180525" y="1574875"/>
            <a:ext cx="52455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It’s important to note: When merging branches, the branch you have CURRENTLY SELECTED will be the branch preserved in the merge. So it’s smart to switch to the branch you are merging into (i.e. main/master, or a primary dev branch) before merging.</a:t>
            </a:r>
            <a:endParaRPr/>
          </a:p>
          <a:p>
            <a:pPr indent="0" lvl="0" marL="0" rtl="0" algn="l">
              <a:spcBef>
                <a:spcPts val="1200"/>
              </a:spcBef>
              <a:spcAft>
                <a:spcPts val="1200"/>
              </a:spcAft>
              <a:buNone/>
            </a:pPr>
            <a:r>
              <a:rPr lang="en"/>
              <a:t>So, if you have made 5 branches, you need to pay attention to the order you are merging them in, as the merge commits wil need to point to the correct references.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Rebasing Branches</a:t>
            </a:r>
            <a:endParaRPr/>
          </a:p>
        </p:txBody>
      </p:sp>
      <p:sp>
        <p:nvSpPr>
          <p:cNvPr id="366" name="Google Shape;366;p44"/>
          <p:cNvSpPr txBox="1"/>
          <p:nvPr>
            <p:ph idx="4294967295" type="body"/>
          </p:nvPr>
        </p:nvSpPr>
        <p:spPr>
          <a:xfrm>
            <a:off x="4493150" y="1574875"/>
            <a:ext cx="39330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Rebasing moves all of the commits from a branch to point to a new parent node. In this way, you can create a linear history which is a bit easier to follow.</a:t>
            </a:r>
            <a:endParaRPr/>
          </a:p>
          <a:p>
            <a:pPr indent="0" lvl="0" marL="0" rtl="0" algn="l">
              <a:spcBef>
                <a:spcPts val="1200"/>
              </a:spcBef>
              <a:spcAft>
                <a:spcPts val="1200"/>
              </a:spcAft>
              <a:buNone/>
            </a:pPr>
            <a:r>
              <a:rPr lang="en"/>
              <a:t>The problem with this is that by doing so, you effectively rewrite the history of the project. So typically, you should only rebase if you 1. Know what you’re doing, and 2. Are working on a private project/repository OR have made a decision with your team to prefer linear history than preserved history.</a:t>
            </a:r>
            <a:endParaRPr/>
          </a:p>
        </p:txBody>
      </p:sp>
      <p:pic>
        <p:nvPicPr>
          <p:cNvPr id="367" name="Google Shape;367;p44"/>
          <p:cNvPicPr preferRelativeResize="0"/>
          <p:nvPr/>
        </p:nvPicPr>
        <p:blipFill>
          <a:blip r:embed="rId3">
            <a:alphaModFix/>
          </a:blip>
          <a:stretch>
            <a:fillRect/>
          </a:stretch>
        </p:blipFill>
        <p:spPr>
          <a:xfrm>
            <a:off x="152400" y="1460250"/>
            <a:ext cx="3840255" cy="3530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Fast Forward: When Merging and Rebasing is the same.</a:t>
            </a:r>
            <a:endParaRPr/>
          </a:p>
        </p:txBody>
      </p:sp>
      <p:sp>
        <p:nvSpPr>
          <p:cNvPr id="373" name="Google Shape;373;p45"/>
          <p:cNvSpPr txBox="1"/>
          <p:nvPr>
            <p:ph idx="4294967295" type="body"/>
          </p:nvPr>
        </p:nvSpPr>
        <p:spPr>
          <a:xfrm>
            <a:off x="4493150" y="1574875"/>
            <a:ext cx="39330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one type of state where you don’t need to worry about merging vs rebasing is when you are branched off of the current state of main, and can “fast forward” the main branch to the latest commit. That’s because the only differences between the branches are the ones the newer branch made.</a:t>
            </a:r>
            <a:endParaRPr/>
          </a:p>
          <a:p>
            <a:pPr indent="0" lvl="0" marL="0" rtl="0" algn="l">
              <a:spcBef>
                <a:spcPts val="1200"/>
              </a:spcBef>
              <a:spcAft>
                <a:spcPts val="1200"/>
              </a:spcAft>
              <a:buNone/>
            </a:pPr>
            <a:r>
              <a:rPr lang="en"/>
              <a:t>Otherwise, if main has states ahead of where your branch is, you need to either merge to create a merge commit, or rebase to create linear history.</a:t>
            </a:r>
            <a:endParaRPr/>
          </a:p>
        </p:txBody>
      </p:sp>
      <p:pic>
        <p:nvPicPr>
          <p:cNvPr id="374" name="Google Shape;374;p45"/>
          <p:cNvPicPr preferRelativeResize="0"/>
          <p:nvPr/>
        </p:nvPicPr>
        <p:blipFill>
          <a:blip r:embed="rId3">
            <a:alphaModFix/>
          </a:blip>
          <a:stretch>
            <a:fillRect/>
          </a:stretch>
        </p:blipFill>
        <p:spPr>
          <a:xfrm>
            <a:off x="695975" y="1736325"/>
            <a:ext cx="3253250" cy="2991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Decapitating your Git Project</a:t>
            </a:r>
            <a:endParaRPr/>
          </a:p>
        </p:txBody>
      </p:sp>
      <p:pic>
        <p:nvPicPr>
          <p:cNvPr id="380" name="Google Shape;380;p46"/>
          <p:cNvPicPr preferRelativeResize="0"/>
          <p:nvPr/>
        </p:nvPicPr>
        <p:blipFill>
          <a:blip r:embed="rId3">
            <a:alphaModFix/>
          </a:blip>
          <a:stretch>
            <a:fillRect/>
          </a:stretch>
        </p:blipFill>
        <p:spPr>
          <a:xfrm>
            <a:off x="152400" y="1460250"/>
            <a:ext cx="3840255" cy="3530850"/>
          </a:xfrm>
          <a:prstGeom prst="rect">
            <a:avLst/>
          </a:prstGeom>
          <a:noFill/>
          <a:ln>
            <a:noFill/>
          </a:ln>
        </p:spPr>
      </p:pic>
      <p:sp>
        <p:nvSpPr>
          <p:cNvPr id="381" name="Google Shape;381;p46"/>
          <p:cNvSpPr txBox="1"/>
          <p:nvPr>
            <p:ph idx="4294967295" type="body"/>
          </p:nvPr>
        </p:nvSpPr>
        <p:spPr>
          <a:xfrm>
            <a:off x="4493150" y="1574875"/>
            <a:ext cx="39330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So, you’ve seen switching between branches, which is useful for navigating around your different project states. But, you can also switch between individual commits. You can directly do this by using commit IDs, however this is impractical because of how Git stores ref IDs.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Schmoovin’</a:t>
            </a:r>
            <a:endParaRPr/>
          </a:p>
        </p:txBody>
      </p:sp>
      <p:sp>
        <p:nvSpPr>
          <p:cNvPr id="387" name="Google Shape;387;p47"/>
          <p:cNvSpPr txBox="1"/>
          <p:nvPr>
            <p:ph idx="4294967295" type="body"/>
          </p:nvPr>
        </p:nvSpPr>
        <p:spPr>
          <a:xfrm>
            <a:off x="4493150" y="1574875"/>
            <a:ext cx="39330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Luckily for everyone, Linus Torvalds, who made Git originally as part of the Linux kernel, realized that nobody wants to actually remember unique IDs. So Git has relative references!</a:t>
            </a:r>
            <a:endParaRPr/>
          </a:p>
          <a:p>
            <a:pPr indent="0" lvl="0" marL="0" rtl="0" algn="l">
              <a:spcBef>
                <a:spcPts val="1200"/>
              </a:spcBef>
              <a:spcAft>
                <a:spcPts val="0"/>
              </a:spcAft>
              <a:buNone/>
            </a:pPr>
            <a:r>
              <a:rPr lang="en"/>
              <a:t>In the gif here, you can see the following command:</a:t>
            </a:r>
            <a:endParaRPr/>
          </a:p>
          <a:p>
            <a:pPr indent="0" lvl="0" marL="0" rtl="0" algn="l">
              <a:spcBef>
                <a:spcPts val="1200"/>
              </a:spcBef>
              <a:spcAft>
                <a:spcPts val="0"/>
              </a:spcAft>
              <a:buNone/>
            </a:pPr>
            <a:r>
              <a:rPr lang="en"/>
              <a:t>g</a:t>
            </a:r>
            <a:r>
              <a:rPr lang="en"/>
              <a:t>it switch master^</a:t>
            </a:r>
            <a:endParaRPr/>
          </a:p>
          <a:p>
            <a:pPr indent="0" lvl="0" marL="0" rtl="0" algn="l">
              <a:spcBef>
                <a:spcPts val="1200"/>
              </a:spcBef>
              <a:spcAft>
                <a:spcPts val="1200"/>
              </a:spcAft>
              <a:buNone/>
            </a:pPr>
            <a:r>
              <a:rPr lang="en"/>
              <a:t>The Carat ref will return the parent of the given commit or brainch pointer.</a:t>
            </a:r>
            <a:endParaRPr/>
          </a:p>
        </p:txBody>
      </p:sp>
      <p:pic>
        <p:nvPicPr>
          <p:cNvPr id="388" name="Google Shape;388;p47"/>
          <p:cNvPicPr preferRelativeResize="0"/>
          <p:nvPr/>
        </p:nvPicPr>
        <p:blipFill>
          <a:blip r:embed="rId3">
            <a:alphaModFix/>
          </a:blip>
          <a:stretch>
            <a:fillRect/>
          </a:stretch>
        </p:blipFill>
        <p:spPr>
          <a:xfrm>
            <a:off x="152400" y="1460250"/>
            <a:ext cx="3840255" cy="3530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Schmoovin’ 2, Electric Overused Joke</a:t>
            </a:r>
            <a:endParaRPr/>
          </a:p>
        </p:txBody>
      </p:sp>
      <p:sp>
        <p:nvSpPr>
          <p:cNvPr id="394" name="Google Shape;394;p48"/>
          <p:cNvSpPr txBox="1"/>
          <p:nvPr>
            <p:ph idx="4294967295" type="body"/>
          </p:nvPr>
        </p:nvSpPr>
        <p:spPr>
          <a:xfrm>
            <a:off x="4493150" y="1574875"/>
            <a:ext cx="39330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There’s another relative reference operator for when you don’t want to use the same command 17 times, and that’s tilde (~).</a:t>
            </a:r>
            <a:endParaRPr/>
          </a:p>
          <a:p>
            <a:pPr indent="0" lvl="0" marL="0" rtl="0" algn="l">
              <a:spcBef>
                <a:spcPts val="1200"/>
              </a:spcBef>
              <a:spcAft>
                <a:spcPts val="0"/>
              </a:spcAft>
              <a:buNone/>
            </a:pPr>
            <a:r>
              <a:rPr lang="en"/>
              <a:t>g</a:t>
            </a:r>
            <a:r>
              <a:rPr lang="en"/>
              <a:t>it switch master~4</a:t>
            </a:r>
            <a:endParaRPr/>
          </a:p>
          <a:p>
            <a:pPr indent="0" lvl="0" marL="0" rtl="0" algn="l">
              <a:spcBef>
                <a:spcPts val="1200"/>
              </a:spcBef>
              <a:spcAft>
                <a:spcPts val="1200"/>
              </a:spcAft>
              <a:buNone/>
            </a:pPr>
            <a:r>
              <a:rPr lang="en"/>
              <a:t>This will switch to the nth parent of the reference given, in this case, the 4th previous commit, our root.</a:t>
            </a:r>
            <a:endParaRPr/>
          </a:p>
        </p:txBody>
      </p:sp>
      <p:pic>
        <p:nvPicPr>
          <p:cNvPr id="395" name="Google Shape;395;p48"/>
          <p:cNvPicPr preferRelativeResize="0"/>
          <p:nvPr/>
        </p:nvPicPr>
        <p:blipFill>
          <a:blip r:embed="rId3">
            <a:alphaModFix/>
          </a:blip>
          <a:stretch>
            <a:fillRect/>
          </a:stretch>
        </p:blipFill>
        <p:spPr>
          <a:xfrm>
            <a:off x="152400" y="1460250"/>
            <a:ext cx="3840255" cy="3530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#myEpicGitCommit</a:t>
            </a:r>
            <a:endParaRPr/>
          </a:p>
        </p:txBody>
      </p:sp>
      <p:sp>
        <p:nvSpPr>
          <p:cNvPr id="401" name="Google Shape;401;p49"/>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Tags are a relatively recent addition to git, for annotating commits, which you can use to switch to. This makes quick access of specific commits much faster and easier.</a:t>
            </a:r>
            <a:endParaRPr/>
          </a:p>
        </p:txBody>
      </p:sp>
      <p:pic>
        <p:nvPicPr>
          <p:cNvPr id="402" name="Google Shape;402;p49"/>
          <p:cNvPicPr preferRelativeResize="0"/>
          <p:nvPr/>
        </p:nvPicPr>
        <p:blipFill>
          <a:blip r:embed="rId3">
            <a:alphaModFix/>
          </a:blip>
          <a:stretch>
            <a:fillRect/>
          </a:stretch>
        </p:blipFill>
        <p:spPr>
          <a:xfrm>
            <a:off x="152400" y="1460250"/>
            <a:ext cx="4628420" cy="347494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Reset and Revert</a:t>
            </a:r>
            <a:endParaRPr/>
          </a:p>
        </p:txBody>
      </p:sp>
      <p:pic>
        <p:nvPicPr>
          <p:cNvPr id="408" name="Google Shape;408;p50"/>
          <p:cNvPicPr preferRelativeResize="0"/>
          <p:nvPr/>
        </p:nvPicPr>
        <p:blipFill>
          <a:blip r:embed="rId3">
            <a:alphaModFix/>
          </a:blip>
          <a:stretch>
            <a:fillRect/>
          </a:stretch>
        </p:blipFill>
        <p:spPr>
          <a:xfrm>
            <a:off x="-456050" y="1488550"/>
            <a:ext cx="3179900" cy="2923700"/>
          </a:xfrm>
          <a:prstGeom prst="rect">
            <a:avLst/>
          </a:prstGeom>
          <a:noFill/>
          <a:ln>
            <a:noFill/>
          </a:ln>
        </p:spPr>
      </p:pic>
      <p:pic>
        <p:nvPicPr>
          <p:cNvPr id="409" name="Google Shape;409;p50"/>
          <p:cNvPicPr preferRelativeResize="0"/>
          <p:nvPr/>
        </p:nvPicPr>
        <p:blipFill>
          <a:blip r:embed="rId4">
            <a:alphaModFix/>
          </a:blip>
          <a:stretch>
            <a:fillRect/>
          </a:stretch>
        </p:blipFill>
        <p:spPr>
          <a:xfrm>
            <a:off x="2180350" y="2219200"/>
            <a:ext cx="3076350" cy="2828500"/>
          </a:xfrm>
          <a:prstGeom prst="rect">
            <a:avLst/>
          </a:prstGeom>
          <a:noFill/>
          <a:ln>
            <a:noFill/>
          </a:ln>
        </p:spPr>
      </p:pic>
      <p:sp>
        <p:nvSpPr>
          <p:cNvPr id="410" name="Google Shape;410;p50"/>
          <p:cNvSpPr txBox="1"/>
          <p:nvPr>
            <p:ph idx="4294967295" type="body"/>
          </p:nvPr>
        </p:nvSpPr>
        <p:spPr>
          <a:xfrm>
            <a:off x="470950" y="4053075"/>
            <a:ext cx="958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g</a:t>
            </a:r>
            <a:r>
              <a:rPr lang="en"/>
              <a:t>it reset</a:t>
            </a:r>
            <a:endParaRPr/>
          </a:p>
        </p:txBody>
      </p:sp>
      <p:sp>
        <p:nvSpPr>
          <p:cNvPr id="411" name="Google Shape;411;p50"/>
          <p:cNvSpPr txBox="1"/>
          <p:nvPr>
            <p:ph idx="4294967295" type="body"/>
          </p:nvPr>
        </p:nvSpPr>
        <p:spPr>
          <a:xfrm>
            <a:off x="2625550" y="4651200"/>
            <a:ext cx="958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git revert</a:t>
            </a:r>
            <a:endParaRPr/>
          </a:p>
        </p:txBody>
      </p:sp>
      <p:sp>
        <p:nvSpPr>
          <p:cNvPr id="412" name="Google Shape;412;p50"/>
          <p:cNvSpPr txBox="1"/>
          <p:nvPr>
            <p:ph idx="4294967295" type="body"/>
          </p:nvPr>
        </p:nvSpPr>
        <p:spPr>
          <a:xfrm>
            <a:off x="5412349" y="1567550"/>
            <a:ext cx="29241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When you do an oopsie, and need to undo, you can either Reset or Revert.</a:t>
            </a:r>
            <a:endParaRPr/>
          </a:p>
          <a:p>
            <a:pPr indent="0" lvl="0" marL="0" rtl="0" algn="l">
              <a:spcBef>
                <a:spcPts val="1200"/>
              </a:spcBef>
              <a:spcAft>
                <a:spcPts val="0"/>
              </a:spcAft>
              <a:buNone/>
            </a:pPr>
            <a:r>
              <a:rPr lang="en"/>
              <a:t>Resetting is essentially the same as git rebase master^, since it’ll reset to the previous commit.</a:t>
            </a:r>
            <a:endParaRPr/>
          </a:p>
          <a:p>
            <a:pPr indent="0" lvl="0" marL="0" rtl="0" algn="l">
              <a:spcBef>
                <a:spcPts val="1200"/>
              </a:spcBef>
              <a:spcAft>
                <a:spcPts val="1200"/>
              </a:spcAft>
              <a:buNone/>
            </a:pPr>
            <a:r>
              <a:rPr lang="en"/>
              <a:t>Reverting is like fast-forward merging to a previous commit, which helps preserve history in a very good “git flow” like way.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Fetch</a:t>
            </a:r>
            <a:endParaRPr/>
          </a:p>
        </p:txBody>
      </p:sp>
      <p:sp>
        <p:nvSpPr>
          <p:cNvPr id="418" name="Google Shape;418;p51"/>
          <p:cNvSpPr txBox="1"/>
          <p:nvPr>
            <p:ph idx="4294967295" type="body"/>
          </p:nvPr>
        </p:nvSpPr>
        <p:spPr>
          <a:xfrm>
            <a:off x="1297551"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Fetch is a bit of a unique command as it is used to update the local reference copy of the remote reference tree. This can be used to figure out what changes are going on in the remote repository without affecting the current state of the local repo.</a:t>
            </a:r>
            <a:endParaRPr/>
          </a:p>
          <a:p>
            <a:pPr indent="0" lvl="0" marL="0" rtl="0" algn="l">
              <a:spcBef>
                <a:spcPts val="1200"/>
              </a:spcBef>
              <a:spcAft>
                <a:spcPts val="0"/>
              </a:spcAft>
              <a:buNone/>
            </a:pPr>
            <a:r>
              <a:rPr lang="en"/>
              <a:t>Whenever you use “git pull”, what happens is essentially a chained command of “git fetch; git merge origin/main main”, which essentially means it updates the local copy of the remote repository, then merges it with your local repository.</a:t>
            </a:r>
            <a:endParaRPr/>
          </a:p>
          <a:p>
            <a:pPr indent="0" lvl="0" marL="0" rtl="0" algn="l">
              <a:spcBef>
                <a:spcPts val="1200"/>
              </a:spcBef>
              <a:spcAft>
                <a:spcPts val="1200"/>
              </a:spcAft>
              <a:buNone/>
            </a:pPr>
            <a:r>
              <a:rPr lang="en"/>
              <a:t>Pull as a command was made to essentially be a </a:t>
            </a:r>
            <a:r>
              <a:rPr lang="en"/>
              <a:t>shorthand, but knowing about fetch is still useful as it can help you figure out how far behind your main branch is before merging and potentially causing conflicts, keeping you up to date on the changes going on in a large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What’s the Solution?</a:t>
            </a:r>
            <a:endParaRPr/>
          </a:p>
        </p:txBody>
      </p:sp>
      <p:pic>
        <p:nvPicPr>
          <p:cNvPr id="155" name="Google Shape;155;p16"/>
          <p:cNvPicPr preferRelativeResize="0"/>
          <p:nvPr/>
        </p:nvPicPr>
        <p:blipFill>
          <a:blip r:embed="rId3">
            <a:alphaModFix/>
          </a:blip>
          <a:stretch>
            <a:fillRect/>
          </a:stretch>
        </p:blipFill>
        <p:spPr>
          <a:xfrm>
            <a:off x="3160888" y="964825"/>
            <a:ext cx="2822225" cy="4087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Install some programs or something</a:t>
            </a:r>
            <a:endParaRPr/>
          </a:p>
        </p:txBody>
      </p:sp>
      <p:sp>
        <p:nvSpPr>
          <p:cNvPr id="161" name="Google Shape;161;p17"/>
          <p:cNvSpPr txBox="1"/>
          <p:nvPr>
            <p:ph idx="1" type="body"/>
          </p:nvPr>
        </p:nvSpPr>
        <p:spPr>
          <a:xfrm>
            <a:off x="311700" y="2363525"/>
            <a:ext cx="3999900" cy="2205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u="sng">
                <a:solidFill>
                  <a:schemeClr val="hlink"/>
                </a:solidFill>
                <a:hlinkClick r:id="rId3"/>
              </a:rPr>
              <a:t>https://git-scm.com/</a:t>
            </a:r>
            <a:endParaRPr/>
          </a:p>
          <a:p>
            <a:pPr indent="0" lvl="0" marL="0" rtl="0" algn="ctr">
              <a:spcBef>
                <a:spcPts val="1200"/>
              </a:spcBef>
              <a:spcAft>
                <a:spcPts val="1200"/>
              </a:spcAft>
              <a:buNone/>
            </a:pPr>
            <a:r>
              <a:rPr lang="en"/>
              <a:t>The software that allows you to actually perform the tasks, and do version control on your projects and whatnot.</a:t>
            </a:r>
            <a:endParaRPr/>
          </a:p>
        </p:txBody>
      </p:sp>
      <p:sp>
        <p:nvSpPr>
          <p:cNvPr id="162" name="Google Shape;162;p17"/>
          <p:cNvSpPr txBox="1"/>
          <p:nvPr>
            <p:ph idx="2" type="body"/>
          </p:nvPr>
        </p:nvSpPr>
        <p:spPr>
          <a:xfrm>
            <a:off x="4832400" y="2363575"/>
            <a:ext cx="3999900" cy="2205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u="sng">
                <a:solidFill>
                  <a:schemeClr val="hlink"/>
                </a:solidFill>
                <a:hlinkClick r:id="rId4"/>
              </a:rPr>
              <a:t>https://github.com/</a:t>
            </a:r>
            <a:r>
              <a:rPr lang="en"/>
              <a:t> </a:t>
            </a:r>
            <a:r>
              <a:rPr lang="en" u="sng">
                <a:solidFill>
                  <a:schemeClr val="hlink"/>
                </a:solidFill>
                <a:hlinkClick r:id="rId5"/>
              </a:rPr>
              <a:t>https://about.gitlab.com/</a:t>
            </a:r>
            <a:endParaRPr/>
          </a:p>
          <a:p>
            <a:pPr indent="0" lvl="0" marL="0" rtl="0" algn="ctr">
              <a:spcBef>
                <a:spcPts val="1200"/>
              </a:spcBef>
              <a:spcAft>
                <a:spcPts val="0"/>
              </a:spcAft>
              <a:buNone/>
            </a:pPr>
            <a:r>
              <a:rPr lang="en"/>
              <a:t>Online/Remote Repository Hosting, so you can chuck those files onto the cloud and download them later, or somewhere else, or share them.</a:t>
            </a:r>
            <a:endParaRPr/>
          </a:p>
          <a:p>
            <a:pPr indent="0" lvl="0" marL="0" rtl="0" algn="ctr">
              <a:spcBef>
                <a:spcPts val="1200"/>
              </a:spcBef>
              <a:spcAft>
                <a:spcPts val="1200"/>
              </a:spcAft>
              <a:buNone/>
            </a:pPr>
            <a:r>
              <a:rPr lang="en"/>
              <a:t>Like Google Drive for your Git projects, but better.</a:t>
            </a:r>
            <a:endParaRPr/>
          </a:p>
        </p:txBody>
      </p:sp>
      <p:pic>
        <p:nvPicPr>
          <p:cNvPr id="163" name="Google Shape;163;p17"/>
          <p:cNvPicPr preferRelativeResize="0"/>
          <p:nvPr/>
        </p:nvPicPr>
        <p:blipFill>
          <a:blip r:embed="rId6">
            <a:alphaModFix/>
          </a:blip>
          <a:stretch>
            <a:fillRect/>
          </a:stretch>
        </p:blipFill>
        <p:spPr>
          <a:xfrm>
            <a:off x="912500" y="1152467"/>
            <a:ext cx="2575100" cy="1076300"/>
          </a:xfrm>
          <a:prstGeom prst="rect">
            <a:avLst/>
          </a:prstGeom>
          <a:noFill/>
          <a:ln>
            <a:noFill/>
          </a:ln>
        </p:spPr>
      </p:pic>
      <p:pic>
        <p:nvPicPr>
          <p:cNvPr id="164" name="Google Shape;164;p17"/>
          <p:cNvPicPr preferRelativeResize="0"/>
          <p:nvPr/>
        </p:nvPicPr>
        <p:blipFill>
          <a:blip r:embed="rId7">
            <a:alphaModFix/>
          </a:blip>
          <a:stretch>
            <a:fillRect/>
          </a:stretch>
        </p:blipFill>
        <p:spPr>
          <a:xfrm>
            <a:off x="5373227" y="1152500"/>
            <a:ext cx="1191722" cy="1076300"/>
          </a:xfrm>
          <a:prstGeom prst="rect">
            <a:avLst/>
          </a:prstGeom>
          <a:noFill/>
          <a:ln>
            <a:noFill/>
          </a:ln>
        </p:spPr>
      </p:pic>
      <p:pic>
        <p:nvPicPr>
          <p:cNvPr id="165" name="Google Shape;165;p17"/>
          <p:cNvPicPr preferRelativeResize="0"/>
          <p:nvPr/>
        </p:nvPicPr>
        <p:blipFill>
          <a:blip r:embed="rId8">
            <a:alphaModFix/>
          </a:blip>
          <a:stretch>
            <a:fillRect/>
          </a:stretch>
        </p:blipFill>
        <p:spPr>
          <a:xfrm>
            <a:off x="7113675" y="1141827"/>
            <a:ext cx="1191726" cy="10976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00"/>
              <a:t>Some R</a:t>
            </a:r>
            <a:r>
              <a:rPr lang="en" sz="2100"/>
              <a:t>ecommended</a:t>
            </a:r>
            <a:r>
              <a:rPr lang="en" sz="2100"/>
              <a:t> Settings</a:t>
            </a:r>
            <a:endParaRPr sz="2100"/>
          </a:p>
        </p:txBody>
      </p:sp>
      <p:sp>
        <p:nvSpPr>
          <p:cNvPr id="171" name="Google Shape;171;p18"/>
          <p:cNvSpPr txBox="1"/>
          <p:nvPr>
            <p:ph idx="1" type="body"/>
          </p:nvPr>
        </p:nvSpPr>
        <p:spPr>
          <a:xfrm>
            <a:off x="311700" y="1389600"/>
            <a:ext cx="2808000" cy="3453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Pretty much all of these are defaults, and I </a:t>
            </a:r>
            <a:r>
              <a:rPr lang="en"/>
              <a:t>recommend</a:t>
            </a:r>
            <a:r>
              <a:rPr lang="en"/>
              <a:t> you keep them that way, with the exception of these 3:</a:t>
            </a:r>
            <a:endParaRPr/>
          </a:p>
          <a:p>
            <a:pPr indent="-298767" lvl="0" marL="457200" rtl="0" algn="l">
              <a:spcBef>
                <a:spcPts val="1200"/>
              </a:spcBef>
              <a:spcAft>
                <a:spcPts val="0"/>
              </a:spcAft>
              <a:buSzPct val="100000"/>
              <a:buAutoNum type="arabicPeriod"/>
            </a:pPr>
            <a:r>
              <a:rPr lang="en"/>
              <a:t>I personally recommend Atom as a Text Editor, but you can also use VSCode, Notepad++, Vim, or any other you’d like to try or are used to.</a:t>
            </a:r>
            <a:endParaRPr/>
          </a:p>
          <a:p>
            <a:pPr indent="-298767" lvl="0" marL="457200" rtl="0" algn="l">
              <a:spcBef>
                <a:spcPts val="0"/>
              </a:spcBef>
              <a:spcAft>
                <a:spcPts val="0"/>
              </a:spcAft>
              <a:buSzPct val="100000"/>
              <a:buAutoNum type="arabicPeriod"/>
            </a:pPr>
            <a:r>
              <a:rPr lang="en"/>
              <a:t>Most Git projects are moving to use ‘main’ by default now, but changing it back to ‘master’ or something else entirely might be preferable.</a:t>
            </a:r>
            <a:endParaRPr/>
          </a:p>
          <a:p>
            <a:pPr indent="-298767" lvl="0" marL="457200" rtl="0" algn="l">
              <a:spcBef>
                <a:spcPts val="0"/>
              </a:spcBef>
              <a:spcAft>
                <a:spcPts val="0"/>
              </a:spcAft>
              <a:buSzPct val="100000"/>
              <a:buAutoNum type="arabicPeriod"/>
            </a:pPr>
            <a:r>
              <a:rPr lang="en"/>
              <a:t>The Git Bash Terminal is pretty great, and enabling this lets you run regular console commands inside of it, but I’ve tried it before and it is not stable, so you can enable this at your own risk!</a:t>
            </a:r>
            <a:endParaRPr/>
          </a:p>
        </p:txBody>
      </p:sp>
      <p:pic>
        <p:nvPicPr>
          <p:cNvPr id="172" name="Google Shape;172;p18"/>
          <p:cNvPicPr preferRelativeResize="0"/>
          <p:nvPr/>
        </p:nvPicPr>
        <p:blipFill>
          <a:blip r:embed="rId3">
            <a:alphaModFix/>
          </a:blip>
          <a:stretch>
            <a:fillRect/>
          </a:stretch>
        </p:blipFill>
        <p:spPr>
          <a:xfrm>
            <a:off x="3792325" y="848875"/>
            <a:ext cx="4988100" cy="1386250"/>
          </a:xfrm>
          <a:prstGeom prst="rect">
            <a:avLst/>
          </a:prstGeom>
          <a:noFill/>
          <a:ln>
            <a:noFill/>
          </a:ln>
        </p:spPr>
      </p:pic>
      <p:pic>
        <p:nvPicPr>
          <p:cNvPr id="173" name="Google Shape;173;p18"/>
          <p:cNvPicPr preferRelativeResize="0"/>
          <p:nvPr/>
        </p:nvPicPr>
        <p:blipFill>
          <a:blip r:embed="rId4">
            <a:alphaModFix/>
          </a:blip>
          <a:stretch>
            <a:fillRect/>
          </a:stretch>
        </p:blipFill>
        <p:spPr>
          <a:xfrm>
            <a:off x="3979850" y="2412663"/>
            <a:ext cx="4613050" cy="1120600"/>
          </a:xfrm>
          <a:prstGeom prst="rect">
            <a:avLst/>
          </a:prstGeom>
          <a:noFill/>
          <a:ln>
            <a:noFill/>
          </a:ln>
        </p:spPr>
      </p:pic>
      <p:pic>
        <p:nvPicPr>
          <p:cNvPr id="174" name="Google Shape;174;p18"/>
          <p:cNvPicPr preferRelativeResize="0"/>
          <p:nvPr/>
        </p:nvPicPr>
        <p:blipFill rotWithShape="1">
          <a:blip r:embed="rId5">
            <a:alphaModFix/>
          </a:blip>
          <a:srcRect b="53821" l="0" r="0" t="0"/>
          <a:stretch/>
        </p:blipFill>
        <p:spPr>
          <a:xfrm>
            <a:off x="3877875" y="3710802"/>
            <a:ext cx="4817000" cy="817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Last Step!</a:t>
            </a:r>
            <a:endParaRPr/>
          </a:p>
        </p:txBody>
      </p:sp>
      <p:pic>
        <p:nvPicPr>
          <p:cNvPr id="180" name="Google Shape;180;p19"/>
          <p:cNvPicPr preferRelativeResize="0"/>
          <p:nvPr/>
        </p:nvPicPr>
        <p:blipFill>
          <a:blip r:embed="rId3">
            <a:alphaModFix/>
          </a:blip>
          <a:stretch>
            <a:fillRect/>
          </a:stretch>
        </p:blipFill>
        <p:spPr>
          <a:xfrm>
            <a:off x="144500" y="1888175"/>
            <a:ext cx="8855000" cy="412500"/>
          </a:xfrm>
          <a:prstGeom prst="rect">
            <a:avLst/>
          </a:prstGeom>
          <a:noFill/>
          <a:ln>
            <a:noFill/>
          </a:ln>
        </p:spPr>
      </p:pic>
      <p:pic>
        <p:nvPicPr>
          <p:cNvPr id="181" name="Google Shape;181;p19"/>
          <p:cNvPicPr preferRelativeResize="0"/>
          <p:nvPr/>
        </p:nvPicPr>
        <p:blipFill>
          <a:blip r:embed="rId4">
            <a:alphaModFix/>
          </a:blip>
          <a:stretch>
            <a:fillRect/>
          </a:stretch>
        </p:blipFill>
        <p:spPr>
          <a:xfrm>
            <a:off x="86063" y="2571750"/>
            <a:ext cx="8971875" cy="412500"/>
          </a:xfrm>
          <a:prstGeom prst="rect">
            <a:avLst/>
          </a:prstGeom>
          <a:noFill/>
          <a:ln>
            <a:noFill/>
          </a:ln>
        </p:spPr>
      </p:pic>
      <p:sp>
        <p:nvSpPr>
          <p:cNvPr id="182" name="Google Shape;182;p19"/>
          <p:cNvSpPr txBox="1"/>
          <p:nvPr>
            <p:ph idx="4294967295" type="body"/>
          </p:nvPr>
        </p:nvSpPr>
        <p:spPr>
          <a:xfrm>
            <a:off x="311700" y="3255325"/>
            <a:ext cx="8392800" cy="85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Set these to be the same as your username on Github/Gitlab, and the email you used to sign up with! This will help when signing in to the service later.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Setting Up Projects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ph type="title"/>
          </p:nvPr>
        </p:nvSpPr>
        <p:spPr>
          <a:xfrm>
            <a:off x="1297500" y="393750"/>
            <a:ext cx="3403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GUI</a:t>
            </a:r>
            <a:endParaRPr/>
          </a:p>
        </p:txBody>
      </p:sp>
      <p:sp>
        <p:nvSpPr>
          <p:cNvPr id="193" name="Google Shape;193;p21"/>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Go ahead and make a folder anywhere, and put your files into it. Navigate to it using your file explorer, and right click in the folder, choosing “Git Bash Here”</a:t>
            </a:r>
            <a:endParaRPr/>
          </a:p>
        </p:txBody>
      </p:sp>
      <p:sp>
        <p:nvSpPr>
          <p:cNvPr id="194" name="Google Shape;194;p21"/>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the cd command to change your directory to your project folder, i.e.</a:t>
            </a:r>
            <a:endParaRPr/>
          </a:p>
          <a:p>
            <a:pPr indent="0" lvl="0" marL="0" rtl="0" algn="l">
              <a:spcBef>
                <a:spcPts val="1200"/>
              </a:spcBef>
              <a:spcAft>
                <a:spcPts val="0"/>
              </a:spcAft>
              <a:buNone/>
            </a:pPr>
            <a:r>
              <a:rPr lang="en"/>
              <a:t>cd C:\Users\USERNAME\src\Project</a:t>
            </a:r>
            <a:endParaRPr/>
          </a:p>
          <a:p>
            <a:pPr indent="0" lvl="0" marL="0" rtl="0" algn="l">
              <a:spcBef>
                <a:spcPts val="1200"/>
              </a:spcBef>
              <a:spcAft>
                <a:spcPts val="1200"/>
              </a:spcAft>
              <a:buNone/>
            </a:pPr>
            <a:r>
              <a:rPr lang="en"/>
              <a:t>Then use whatever tools you want to copy your files over or make new ones.</a:t>
            </a:r>
            <a:endParaRPr/>
          </a:p>
        </p:txBody>
      </p:sp>
      <p:sp>
        <p:nvSpPr>
          <p:cNvPr id="195" name="Google Shape;195;p21"/>
          <p:cNvSpPr txBox="1"/>
          <p:nvPr>
            <p:ph type="title"/>
          </p:nvPr>
        </p:nvSpPr>
        <p:spPr>
          <a:xfrm>
            <a:off x="4933225" y="393750"/>
            <a:ext cx="3403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Git Bash</a:t>
            </a:r>
            <a:endParaRPr/>
          </a:p>
        </p:txBody>
      </p:sp>
      <p:pic>
        <p:nvPicPr>
          <p:cNvPr id="196" name="Google Shape;196;p21"/>
          <p:cNvPicPr preferRelativeResize="0"/>
          <p:nvPr/>
        </p:nvPicPr>
        <p:blipFill>
          <a:blip r:embed="rId3">
            <a:alphaModFix/>
          </a:blip>
          <a:stretch>
            <a:fillRect/>
          </a:stretch>
        </p:blipFill>
        <p:spPr>
          <a:xfrm>
            <a:off x="1419950" y="2644966"/>
            <a:ext cx="3280750" cy="30713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